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2BF9E4-8811-4590-BC0C-907DB4690AE0}">
  <a:tblStyle styleId="{1F2BF9E4-8811-4590-BC0C-907DB4690A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4e6674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4e6674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accd6851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accd6851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4eae9043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4eae9043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4eae90434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4eae90434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e3984c92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e3984c92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accd685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accd685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accd6851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accd6851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accd685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accd685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accd6851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accd6851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4eae9043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4eae9043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accd685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accd685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4eae90434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4eae90434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accd6851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accd6851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e3984c9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e3984c9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e3984c9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e3984c9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19.gif"/><Relationship Id="rId5" Type="http://schemas.openxmlformats.org/officeDocument/2006/relationships/image" Target="../media/image9.gif"/><Relationship Id="rId6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87" l="0" r="0" t="777"/>
          <a:stretch/>
        </p:blipFill>
        <p:spPr>
          <a:xfrm>
            <a:off x="0" y="-7620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84200" y="4265700"/>
            <a:ext cx="8363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The Heartbeat Of Modern Healthcare </a:t>
            </a:r>
            <a:r>
              <a:rPr b="1" lang="en" sz="220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 sz="220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Transforming Raw Numbers Into Life</a:t>
            </a:r>
            <a:r>
              <a:rPr b="1" lang="en" sz="220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 sz="220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 Insights.</a:t>
            </a:r>
            <a:endParaRPr b="1" sz="2200">
              <a:solidFill>
                <a:srgbClr val="54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9325" y="-76200"/>
            <a:ext cx="7492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180">
                <a:solidFill>
                  <a:srgbClr val="54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ANALYTICS</a:t>
            </a:r>
            <a:endParaRPr b="1" sz="3180">
              <a:solidFill>
                <a:srgbClr val="54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451350" y="378300"/>
            <a:ext cx="16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-"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Princy 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75" y="1044438"/>
            <a:ext cx="4172498" cy="30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825" y="612650"/>
            <a:ext cx="4501923" cy="16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350" y="2731300"/>
            <a:ext cx="4172474" cy="190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522650" y="4099050"/>
            <a:ext cx="335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effectiveness of AI/ML models in predicting disease risks, with a </a:t>
            </a: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92% accuracy </a:t>
            </a: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cardiovascular diseases leading the way.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4464950" y="2224700"/>
            <a:ext cx="445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 a </a:t>
            </a: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 growth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adoption rates over five years, driven by awareness campaigns and analytics.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4442150" y="4610025"/>
            <a:ext cx="454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 how analytics can reduce claims denial rates (average below </a:t>
            </a: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5%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through accurate data capture and process optimization.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>
            <p:ph type="title"/>
          </p:nvPr>
        </p:nvSpPr>
        <p:spPr>
          <a:xfrm>
            <a:off x="147000" y="55975"/>
            <a:ext cx="8850000" cy="4701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b="1" lang="en" sz="22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FOR KPI</a:t>
            </a:r>
            <a:r>
              <a:rPr b="1" lang="en" sz="22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1" sz="22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492450"/>
            <a:ext cx="8520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Empowering healthcare with actionable intelligence - turning data into decisions, decisions into better care, and driving growth, efficiency, and transformative patient outcomes.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1040250"/>
            <a:ext cx="41823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CAPABILITIES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Proactive Health Predictions: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Leverage predictive models to identify potential risks for chronic diseases, enabling timely interventions.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: Using tools like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IBM Watson Health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to predict diabetes progression and cardiovascular events based on patient data.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Streamlined Hospital Operations: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Optimize hospital workflows by analyzing operational data.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 Ex: Tableau and Power BI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can visualize patient flow patterns, enabling hospitals like Cleveland Clinic to reduce wait times and improve efficiency.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Tailored Patient Care: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AI-powered platforms such as Health Catalyst assist in designing personalized treatment plans by analyzing medical history, genetics, and real-time health metrics.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Mayo Clinic utilizes AI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for personalized cancer treatment protocols.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Community Health Insights: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Analyze population health trends using tools like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 SAS Analytics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, which public health agencies use to track outbreaks and allocate resources effectively.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during COVID-19, governments used these insights to prioritize vaccine distribution.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Fraud Detection Systems: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Employ advanced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Machine Learning Algorithms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to detect anomalies in billing and insurance claims.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Companies like Optum leverage such tools to uncover fraudulent activities, saving millions in healthcare expenses annually.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4595375" y="1040250"/>
            <a:ext cx="4315800" cy="3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IMPACT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Cost Savings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- Our healthcare solutions can reduce operational costs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24-30%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through enhanced process efficiency in hospital operations, resource allocation, and billing accuracy.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 Apollo Hospitals, Chennai (Tamil Nadu)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implemented predictive analytics to optimize resource allocation, reducing labor costs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28%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and enhancing operational efficiency. 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Increased Productivity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- Our approach boosts clinical workflow efficiency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25-35%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, automating repetitive tasks and enabling staff to focus on critical care.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 Fortis Healthcare, Gurugram (Haryana)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used AI-powered tools to streamline patient onboarding, reducing manual administrative work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Revenue Growth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- Analytics can drive revenue growth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20-25%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through better patient retention, optimized resource utilization, and new service offerings.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 Ex: Manipal Hospitals, Bengaluru (Karnataka)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leveraged patient analytics to create tailored health packages, boosting retention rates and increasing revenue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Sustainability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- Data analytics contributes to reducing waste and energy consumption, potentially lowering environmental impact by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20-25%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in healthcare facilities.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Ex: Narayana Health, Bengaluru (Karnataka)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implemented IoT-based energy monitoring systems, achieving a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21%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reduction in energy consumption and lowering operational costs. 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63775" y="4580750"/>
            <a:ext cx="2055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52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EXPERTISE</a:t>
            </a:r>
            <a:endParaRPr b="1" sz="152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025" y="4495649"/>
            <a:ext cx="774442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9908" l="7321" r="6952" t="8472"/>
          <a:stretch/>
        </p:blipFill>
        <p:spPr>
          <a:xfrm>
            <a:off x="7117125" y="4486275"/>
            <a:ext cx="562075" cy="4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463775" y="34700"/>
            <a:ext cx="8368500" cy="5622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IMPACT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2300" y="4495628"/>
            <a:ext cx="562075" cy="55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598" y="4428637"/>
            <a:ext cx="935999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376" y="4428625"/>
            <a:ext cx="1570850" cy="4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9412" y="4532413"/>
            <a:ext cx="655625" cy="481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185250"/>
            <a:ext cx="85206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  EXPERTISE</a:t>
            </a:r>
            <a:endParaRPr b="1" sz="24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1740" l="991" r="844" t="12112"/>
          <a:stretch/>
        </p:blipFill>
        <p:spPr>
          <a:xfrm>
            <a:off x="238150" y="757950"/>
            <a:ext cx="8520602" cy="4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12990"/>
          <a:stretch/>
        </p:blipFill>
        <p:spPr>
          <a:xfrm>
            <a:off x="254650" y="781075"/>
            <a:ext cx="8434248" cy="42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245475" y="69575"/>
            <a:ext cx="87105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MOST SIGNIFICANT FORCES SHAPING THE NEW ERA OF HEALTHCARE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2905675" y="865250"/>
            <a:ext cx="2598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Woes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311950" y="1302688"/>
            <a:ext cx="4367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demand for outcome based care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809175" y="1703125"/>
            <a:ext cx="525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Advances in clinical knowledge and technology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2983225" y="2103563"/>
            <a:ext cx="2598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patient needs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2596675" y="2501213"/>
            <a:ext cx="3372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Shortage of skilled workforce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983225" y="2898838"/>
            <a:ext cx="2598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patient expectation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3011800" y="3296475"/>
            <a:ext cx="2598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enabled care delivery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413450" y="3687038"/>
            <a:ext cx="417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high-volume single speciality centers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313225" y="4081138"/>
            <a:ext cx="4451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Emerging care delivery in community settings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2981875" y="4475225"/>
            <a:ext cx="2598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Rise of patient centricity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555475" y="964550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47950" y="87842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59225" y="1774075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7786575" y="4574525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7786575" y="3786338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7786575" y="2963438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7786575" y="2177050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7786575" y="1373900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559213" y="4180450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555475" y="3366275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555475" y="2565688"/>
            <a:ext cx="444900" cy="247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628825" y="327377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13100" y="407667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7859925" y="3687038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7859925" y="286952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7859925" y="1281213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7859925" y="206937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632575" y="247087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32575" y="1674775"/>
            <a:ext cx="2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7811950" y="4469875"/>
            <a:ext cx="65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sz="1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-615" l="810" r="1494" t="11433"/>
          <a:stretch/>
        </p:blipFill>
        <p:spPr>
          <a:xfrm>
            <a:off x="223500" y="675750"/>
            <a:ext cx="8520601" cy="43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type="title"/>
          </p:nvPr>
        </p:nvSpPr>
        <p:spPr>
          <a:xfrm>
            <a:off x="223500" y="103050"/>
            <a:ext cx="85206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EMERGING TRENDS IN HEALTHCARE ANALYTICS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2032" r="-1159" t="13292"/>
          <a:stretch/>
        </p:blipFill>
        <p:spPr>
          <a:xfrm>
            <a:off x="328450" y="692725"/>
            <a:ext cx="8596399" cy="42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>
            <p:ph type="title"/>
          </p:nvPr>
        </p:nvSpPr>
        <p:spPr>
          <a:xfrm>
            <a:off x="228175" y="152400"/>
            <a:ext cx="85206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FEDERATED LEARNING IN HEALTHCARE APPLICATIONS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1483" l="1473" r="936" t="11225"/>
          <a:stretch/>
        </p:blipFill>
        <p:spPr>
          <a:xfrm>
            <a:off x="278875" y="695900"/>
            <a:ext cx="8422125" cy="42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>
            <p:ph type="title"/>
          </p:nvPr>
        </p:nvSpPr>
        <p:spPr>
          <a:xfrm>
            <a:off x="207325" y="200475"/>
            <a:ext cx="84936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TECHNOLOGY FOR DATA SECURITY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3403" l="1244" r="735" t="12136"/>
          <a:stretch/>
        </p:blipFill>
        <p:spPr>
          <a:xfrm>
            <a:off x="262525" y="720975"/>
            <a:ext cx="8664052" cy="41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>
            <p:ph type="title"/>
          </p:nvPr>
        </p:nvSpPr>
        <p:spPr>
          <a:xfrm>
            <a:off x="262525" y="148275"/>
            <a:ext cx="87291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REALITY IN SURGICAL PROCEDURES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291425" y="68250"/>
            <a:ext cx="8672700" cy="4998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CHALLENGES IN HEALTHCARE ANALYTICS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25" y="623350"/>
            <a:ext cx="6921150" cy="4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1897350" y="1082325"/>
            <a:ext cx="244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system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data management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894725" y="2618950"/>
            <a:ext cx="244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 to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culture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5636925" y="4009875"/>
            <a:ext cx="24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7051500" y="2202300"/>
            <a:ext cx="124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centric care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5381925" y="730250"/>
            <a:ext cx="244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Deficit in advanced health technology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2181850" y="4155575"/>
            <a:ext cx="244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Digitization and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transformation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208050" y="152850"/>
            <a:ext cx="8727900" cy="5550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REVOLUTIONIZING HEALTHCARE WITH DATA ANALYTICS</a:t>
            </a:r>
            <a:endParaRPr b="1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-2388" l="0" r="0" t="2390"/>
          <a:stretch/>
        </p:blipFill>
        <p:spPr>
          <a:xfrm>
            <a:off x="208125" y="707975"/>
            <a:ext cx="8727949" cy="43988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58750" y="768900"/>
            <a:ext cx="8374500" cy="4245000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analytics transforms raw data into actionable insights, improving patient care, reducing costs, and optimizing resources. By leveraging data from patient records, wearables, and public health databases.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2876754" y="1838794"/>
            <a:ext cx="3011995" cy="2929757"/>
            <a:chOff x="2820225" y="891450"/>
            <a:chExt cx="3175200" cy="3175200"/>
          </a:xfrm>
        </p:grpSpPr>
        <p:sp>
          <p:nvSpPr>
            <p:cNvPr id="64" name="Google Shape;64;p14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5130136" y="3063350"/>
            <a:ext cx="1455138" cy="866678"/>
            <a:chOff x="5130375" y="2422675"/>
            <a:chExt cx="1332300" cy="914700"/>
          </a:xfrm>
        </p:grpSpPr>
        <p:sp>
          <p:nvSpPr>
            <p:cNvPr id="67" name="Google Shape;67;p14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Recommending optimal actions.</a:t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Prescriptive Analytics</a:t>
              </a:r>
              <a:endParaRPr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3835619" y="1678600"/>
            <a:ext cx="1402652" cy="914700"/>
            <a:chOff x="3798075" y="709250"/>
            <a:chExt cx="1332306" cy="914700"/>
          </a:xfrm>
        </p:grpSpPr>
        <p:sp>
          <p:nvSpPr>
            <p:cNvPr id="70" name="Google Shape;70;p14"/>
            <p:cNvSpPr/>
            <p:nvPr/>
          </p:nvSpPr>
          <p:spPr>
            <a:xfrm>
              <a:off x="3798081" y="994250"/>
              <a:ext cx="1332300" cy="62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r>
                <a:rPr lang="en" sz="1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nderstanding past trends.</a:t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Descriptive Analytics</a:t>
              </a:r>
              <a:endParaRPr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2465775" y="3063275"/>
            <a:ext cx="1332300" cy="914700"/>
            <a:chOff x="2465775" y="2422675"/>
            <a:chExt cx="1332300" cy="914700"/>
          </a:xfrm>
        </p:grpSpPr>
        <p:sp>
          <p:nvSpPr>
            <p:cNvPr id="73" name="Google Shape;73;p14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Forecasting future outcomes.</a:t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b="1" lang="en" sz="1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redictive Analytics</a:t>
              </a:r>
              <a:endParaRPr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98075" y="109800"/>
            <a:ext cx="8786700" cy="6201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HEALTHCARE ANALYTICS</a:t>
            </a:r>
            <a:endParaRPr b="1" sz="24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152400" y="2791925"/>
            <a:ext cx="8839199" cy="22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677275" y="755975"/>
            <a:ext cx="236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Patient Care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analytics enhances decision-making, improving overall patient treatment outcomes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3589188" y="1825325"/>
            <a:ext cx="211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Addressing Data Security</a:t>
            </a:r>
            <a:endParaRPr b="1"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Implementing robust encryption is vital to protecting sensitive patient information.</a:t>
            </a:r>
            <a:endParaRPr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3513000" y="750150"/>
            <a:ext cx="228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Cost Reduction Strategies</a:t>
            </a:r>
            <a:endParaRPr b="1"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Utilizing analytics can significantly lower operational costs and enhance resource allocation.</a:t>
            </a:r>
            <a:endParaRPr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465975" y="1835888"/>
            <a:ext cx="211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Trends to Watch</a:t>
            </a:r>
            <a:endParaRPr b="1"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Emerging technologies like blockchain and AR promise to revolutionize healthcare analytics.</a:t>
            </a:r>
            <a:endParaRPr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6511725" y="845975"/>
            <a:ext cx="2026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redictive</a:t>
            </a: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models help forecast patient outcomes, reducing readmission rates effectively.</a:t>
            </a:r>
            <a:endParaRPr b="1"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644725" y="1789325"/>
            <a:ext cx="243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Enhanced Patient Engagement</a:t>
            </a:r>
            <a:endParaRPr b="1"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0F4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Wearables and mobile apps foster active participation in personal healthcare management.</a:t>
            </a:r>
            <a:endParaRPr sz="1200">
              <a:solidFill>
                <a:schemeClr val="dk2"/>
              </a:solidFill>
              <a:highlight>
                <a:srgbClr val="F0F4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6897525" y="673950"/>
            <a:ext cx="131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care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2"/>
          <p:cNvSpPr txBox="1"/>
          <p:nvPr>
            <p:ph type="title"/>
          </p:nvPr>
        </p:nvSpPr>
        <p:spPr>
          <a:xfrm>
            <a:off x="271350" y="116700"/>
            <a:ext cx="86013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THOUGHTS ON HEALTHCARE ANALYTICS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2123"/>
          <a:stretch/>
        </p:blipFill>
        <p:spPr>
          <a:xfrm>
            <a:off x="0" y="185100"/>
            <a:ext cx="9143998" cy="48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10275" y="3026925"/>
            <a:ext cx="8724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 data from various healthcare sources.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453550" y="3026925"/>
            <a:ext cx="10869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accuracy and completeness of the data.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540575" y="3016375"/>
            <a:ext cx="987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data to extract meaningful insights.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620725" y="3016375"/>
            <a:ext cx="1078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models to forecast future patient outcomes.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792375" y="3016375"/>
            <a:ext cx="987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actionable insights for healthcare decisions.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808264" y="3016375"/>
            <a:ext cx="987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analytics into clinical workflows smoothly.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824150" y="3016375"/>
            <a:ext cx="1078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outcomes to evaluate effectiveness of actions.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414963" y="3020850"/>
            <a:ext cx="940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data into a unified database platform.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704900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52350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Gathering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596700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Integration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779375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Integration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792375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 Generation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759000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Modeling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2650800" y="1847825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Validation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824150" y="1815800"/>
            <a:ext cx="8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Evaluation</a:t>
            </a:r>
            <a:endParaRPr b="1"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98075" y="109800"/>
            <a:ext cx="8786700" cy="6201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MECHANISM WORKFLOW</a:t>
            </a:r>
            <a:endParaRPr b="1" sz="25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74275" y="78650"/>
            <a:ext cx="8747700" cy="5727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 b="1" sz="25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4974" r="3071" t="0"/>
          <a:stretch/>
        </p:blipFill>
        <p:spPr>
          <a:xfrm>
            <a:off x="0" y="651350"/>
            <a:ext cx="9144000" cy="45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0600" y="135125"/>
            <a:ext cx="8520600" cy="488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5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EXPLANATION</a:t>
            </a:r>
            <a:endParaRPr b="1" sz="25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Google Shape;111;p17"/>
          <p:cNvGraphicFramePr/>
          <p:nvPr/>
        </p:nvGraphicFramePr>
        <p:xfrm>
          <a:off x="251688" y="70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{1F2BF9E4-8811-4590-BC0C-907DB4690AE0}</a:tableStyleId>
              </a:tblPr>
              <a:tblGrid>
                <a:gridCol w="1205600"/>
                <a:gridCol w="1936675"/>
                <a:gridCol w="1785800"/>
                <a:gridCol w="1917825"/>
                <a:gridCol w="1632500"/>
              </a:tblGrid>
              <a:tr h="344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Sources (Input Layer) -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Healthcare data is collected from various sources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Clinical Data: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EHRs, Operational Data, Patient Generated Data, External Data.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Integration and Storage (Transformation Layer)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- Raw data undergoes cleaning and structuring: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Cleaning: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Fixing errors and filling gaps in data.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Transformation: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Converting unstructured inputs using NLP tools.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Storage: Real-Time Data: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Stored in modern Data Lakehouses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Eg - Snowflake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 Data: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Managed in Data Warehouses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Eg -  BigQuery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Arial"/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Analytics and Insights (Processing Layer) -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analytics extract valuable insights: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Descriptive Analytics: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 historical trends.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Predictive Analytics: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Anticipate future events like readmissions.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Prescriptive Analytics: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Provide actionable solutions for staffing and treatments.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Analytics: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Deliver instant alerts from IoT devices.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and AI (Modeling Layer) -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AI-driven models enhance decision-making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Arial"/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Risk stratification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identify high-risk patients.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NLP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processing medical text. Image recognition for diagnosing conditions.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Optimization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models for efficient care and resource use.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Visualization and Decision Support (Output Layer) -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Insights are displayed using dashboards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Arial"/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Clinical Dashboards: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Monitor patient metrics and treatments.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Operational Dashboards: 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resource utilization and costs.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Health Dashboards: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Visualize disease trends and outbreaks.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2" name="Google Shape;112;p17"/>
          <p:cNvGraphicFramePr/>
          <p:nvPr/>
        </p:nvGraphicFramePr>
        <p:xfrm>
          <a:off x="1328213" y="429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{1F2BF9E4-8811-4590-BC0C-907DB4690AE0}</a:tableStyleId>
              </a:tblPr>
              <a:tblGrid>
                <a:gridCol w="6325375"/>
              </a:tblGrid>
              <a:tr h="72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70"/>
                        <a:buFont typeface="Arial"/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and Feedback (Loop Layer)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- Insights lead to actions and continuous improvements: 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Enable stakeholders to optimize care plans and resource allocation. </a:t>
                      </a:r>
                      <a:endParaRPr sz="121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Feedback:</a:t>
                      </a:r>
                      <a:r>
                        <a:rPr lang="en" sz="121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Use outcomes to refine analytical models and enhance systems.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34350" y="43175"/>
            <a:ext cx="8850000" cy="481800"/>
          </a:xfrm>
          <a:prstGeom prst="rect">
            <a:avLst/>
          </a:prstGeom>
          <a:solidFill>
            <a:srgbClr val="2D355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 AND COMPETITOR ANALYSIS</a:t>
            </a:r>
            <a:endParaRPr b="1" sz="24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623150"/>
            <a:ext cx="3999298" cy="31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50" y="623150"/>
            <a:ext cx="4379774" cy="3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10588" y="3718875"/>
            <a:ext cx="437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Analytics Market Growth Trends (2020-2024)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832550" y="3718875"/>
            <a:ext cx="399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Share by Competitors (2023)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10600" y="4028375"/>
            <a:ext cx="433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Rapid Market Expansion: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market size is projected to grow significantly from $15 billion in 2020 to an estimated $45 billion in 2024, indicating a robust CAGR.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Growth Potential: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rapid growth signifies a substantial market opportunity and attracts investment from various players.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779650" y="4020225"/>
            <a:ext cx="40521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Optum's Market Leadership: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Optum holds the second-largest market share (18%), establishing itself as a key player in the healthcare analytics sector.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‘Others’ Dominate: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large portion of the market (64%) is held by a diverse range of smaller players, highlighting a fragmented landscape.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183163" y="144075"/>
            <a:ext cx="8601300" cy="5727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</a:t>
            </a:r>
            <a:r>
              <a:rPr b="1" lang="en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PREDICTING PATIENT READMISSIONS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820" r="1533" t="14770"/>
          <a:stretch/>
        </p:blipFill>
        <p:spPr>
          <a:xfrm>
            <a:off x="0" y="796150"/>
            <a:ext cx="9144001" cy="43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363950" y="838250"/>
            <a:ext cx="1810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363950" y="1697700"/>
            <a:ext cx="1844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Hospitals face significant costs and penalties associated with patient readmissions within 30 days of discharge. 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5238900" y="1644750"/>
            <a:ext cx="18108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helps identify patients at high risk of readmission, allowing healthcare providers to take preventive measures.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7045150" y="1618625"/>
            <a:ext cx="2020200" cy="157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Reduced Readmissions: 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Hospitals can reduce penalties and improve patient outcomes.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Savings: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Focused interventions lower overall healthcare costs. 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Patient Care:</a:t>
            </a: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Timely follow-ups enhance patient satisfaction and safety. 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414050" y="827450"/>
            <a:ext cx="163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OFFERED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7745825" y="827450"/>
            <a:ext cx="9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164163" y="3999150"/>
            <a:ext cx="109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730688" y="3999150"/>
            <a:ext cx="18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Model Insights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844300" y="4032900"/>
            <a:ext cx="128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434450" y="4032900"/>
            <a:ext cx="16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and Actions 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87625" y="3486288"/>
            <a:ext cx="1253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797350" y="4262950"/>
            <a:ext cx="15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 &amp; Validation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466700" y="4262950"/>
            <a:ext cx="1566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Post-discharge follow-ups.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Medication reviews.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health visits.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412063" y="4211375"/>
            <a:ext cx="22959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Regression: For binary classification (readmitted or not).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Forests: For better accuracy and interpretability. 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Networks: For complex relationships in large datasets.  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826175" y="4273300"/>
            <a:ext cx="1398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725" y="3510500"/>
            <a:ext cx="398575" cy="3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0736" y="3510517"/>
            <a:ext cx="398575" cy="39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725" y="3510500"/>
            <a:ext cx="398575" cy="3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0713" y="3510501"/>
            <a:ext cx="398575" cy="3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38749" l="3884" r="6822" t="33699"/>
          <a:stretch/>
        </p:blipFill>
        <p:spPr>
          <a:xfrm>
            <a:off x="355075" y="1272300"/>
            <a:ext cx="8165374" cy="1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241275" y="113775"/>
            <a:ext cx="8601300" cy="6825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PATIENT READMISSIONS THROUGH PREDICTIVE HEALTHCARE ANALYTICS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241275" y="888475"/>
            <a:ext cx="1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671" y="4451100"/>
            <a:ext cx="624550" cy="6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650" y="4480075"/>
            <a:ext cx="624550" cy="6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475" y="4451100"/>
            <a:ext cx="624550" cy="6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355075" y="2582563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Model Insights</a:t>
            </a:r>
            <a:endParaRPr b="1"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55075" y="3155863"/>
            <a:ext cx="25668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30-day readmission based on age, medical history, and previous hospital visits. 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 St. John's Hospital, this model predicts the likelihood of a heart disease patient being readmitted based on past admissions and health conditions. Around 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75-80%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heart disease readmission predictions.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963625" y="2941075"/>
            <a:ext cx="13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3116263" y="3113676"/>
            <a:ext cx="25668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readmission for patients with diverse medical backgrounds using large datasets.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 St. John's Hospital, neural networks analyze patient data, including lab results and demographics, to predict cancer patients' readmission risk with high accuracy. Around 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90-95%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cancer patient readmission predictions.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5877450" y="3155875"/>
            <a:ext cx="25668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key factors (e.g., treatment type, diagnosis, patient age) contributing to readmission. 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 St. John's Hospital, random forests predict readmission risk for diabetic patients by considering various health metrics like glucose levels and previous hospital stays. Around </a:t>
            </a:r>
            <a:r>
              <a:rPr b="1"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85-90%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diabetic patient readmission predictions.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724813" y="2908550"/>
            <a:ext cx="13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Neural Networks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540525" y="2925700"/>
            <a:ext cx="13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Forests</a:t>
            </a:r>
            <a:endParaRPr b="1"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4F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050" y="1124350"/>
            <a:ext cx="3299927" cy="2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175" y="1124350"/>
            <a:ext cx="2906248" cy="22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" y="1124350"/>
            <a:ext cx="2605143" cy="22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title"/>
          </p:nvPr>
        </p:nvSpPr>
        <p:spPr>
          <a:xfrm>
            <a:off x="271350" y="113775"/>
            <a:ext cx="8601300" cy="682500"/>
          </a:xfrm>
          <a:prstGeom prst="rect">
            <a:avLst/>
          </a:prstGeom>
          <a:solidFill>
            <a:srgbClr val="2D355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FOR OPTIMIZING PATIENT READMISSIONS THROUGH PREDICTIVE HEALTHCARE ANALYTICS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7600" y="702075"/>
            <a:ext cx="16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6700" y="3504300"/>
            <a:ext cx="2646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matrix assesses the model's accuracy in predicting readmission outcomes.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Positives (TP): </a:t>
            </a: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correctly identified patients who were readmitted.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Negatives (TN):</a:t>
            </a: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accurately predicted patients who did not require readmission.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Positives (FP)</a:t>
            </a: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model incorrectly flagged patients as likely to be readmitted (false alarms).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Negatives (FN):</a:t>
            </a: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 failed to identify patients who were subsequently readmitted (missed opportunities for intervention).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757300" y="3555025"/>
            <a:ext cx="28800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ROC curve visualizes the balance between sensitivity (correctly identifying actual readmissions) and specificity (correctly identifying those without readmission) at various thresholds.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larger Area Under the Curve (AUC) indicates superior model performance in distinguishing between readmission and non-readmission cases.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01100" y="3414625"/>
            <a:ext cx="24816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5889075" y="3598600"/>
            <a:ext cx="316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chart ranks the factors that most significantly influence the model's readmission predictions.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understanding  key factors(Age, Length of stay, Medication Adherence, Previous Admission), we can focus interventions on the areas with the highest potential impact.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956500" y="3452350"/>
            <a:ext cx="24816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6167213" y="3452350"/>
            <a:ext cx="24816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